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377" r:id="rId2"/>
    <p:sldId id="345" r:id="rId3"/>
    <p:sldId id="359" r:id="rId4"/>
    <p:sldId id="390" r:id="rId5"/>
    <p:sldId id="360" r:id="rId6"/>
    <p:sldId id="362" r:id="rId7"/>
    <p:sldId id="363" r:id="rId8"/>
    <p:sldId id="391" r:id="rId9"/>
    <p:sldId id="392" r:id="rId10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75000" autoAdjust="0"/>
  </p:normalViewPr>
  <p:slideViewPr>
    <p:cSldViewPr>
      <p:cViewPr varScale="1">
        <p:scale>
          <a:sx n="82" d="100"/>
          <a:sy n="82" d="100"/>
        </p:scale>
        <p:origin x="238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D7A6BFC-8627-4B9B-B124-E017559E7544}" type="datetimeFigureOut">
              <a:rPr lang="zh-CN" altLang="en-US" smtClean="0"/>
              <a:pPr/>
              <a:t>2018/10/11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A730920-5719-40DC-9C66-E909075FBB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7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14:45-15:10 	</a:t>
            </a:r>
          </a:p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0920-5719-40DC-9C66-E909075FBB8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11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smtClean="0"/>
              <a:t>AI</a:t>
            </a:r>
            <a:r>
              <a:rPr lang="zh-CN" altLang="en-US" dirty="0" smtClean="0"/>
              <a:t>在医疗方面的意义，前面讲者都讲了很多，说得很清楚了。我就不多说了。直接汇报一下我们这两年在医学图像分析方面的研究。包括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0920-5719-40DC-9C66-E909075FBB8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987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在我国仅次于中风</a:t>
            </a:r>
            <a:endParaRPr lang="en-US" altLang="zh-CN" sz="1200" dirty="0" smtClean="0"/>
          </a:p>
          <a:p>
            <a:r>
              <a:rPr lang="zh-CN" altLang="en-US" sz="1200" dirty="0" smtClean="0"/>
              <a:t>冠脉</a:t>
            </a:r>
            <a:r>
              <a:rPr lang="en-US" altLang="zh-CN" sz="1200" dirty="0" smtClean="0"/>
              <a:t>CTA</a:t>
            </a:r>
            <a:r>
              <a:rPr lang="zh-CN" altLang="en-US" sz="1200" dirty="0" smtClean="0"/>
              <a:t>无创、分辨率高，成为日益普及的冠心病检查技术。</a:t>
            </a:r>
            <a:endParaRPr lang="en-US" altLang="zh-CN" sz="1200" dirty="0" smtClean="0"/>
          </a:p>
          <a:p>
            <a:r>
              <a:rPr lang="zh-CN" altLang="en-US" sz="1200" dirty="0" smtClean="0"/>
              <a:t>冠脉分割：从冠脉</a:t>
            </a:r>
            <a:r>
              <a:rPr lang="en-US" altLang="zh-CN" sz="1200" dirty="0" smtClean="0"/>
              <a:t>CTA</a:t>
            </a:r>
            <a:r>
              <a:rPr lang="zh-CN" altLang="en-US" sz="1200" dirty="0" smtClean="0"/>
              <a:t>体数据中提取冠脉三维模型</a:t>
            </a:r>
            <a:endParaRPr lang="en-US" altLang="zh-CN" sz="1200" dirty="0" smtClean="0"/>
          </a:p>
          <a:p>
            <a:r>
              <a:rPr lang="zh-CN" altLang="en-US" sz="1200" dirty="0" smtClean="0"/>
              <a:t>用途：可视化、病变检测、血液动力学仿真等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0920-5719-40DC-9C66-E909075FBB8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180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从体数据中提取冠脉面临着许多挑战：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一条一条解释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因为存在这些挑战，现在的冠脉分割技术提取血管还不准确，特别是对于患者。对于健康人还可以。表现为</a:t>
            </a:r>
            <a:r>
              <a:rPr lang="zh-CN" altLang="en-US" sz="1200" dirty="0" smtClean="0"/>
              <a:t>误检（把不是冠脉的当做冠脉）、漏检（把冠脉的某些分支或者片段漏了）。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好比洗碗机，不但洗不干净，而且把碗打碎了。</a:t>
            </a:r>
            <a:endParaRPr lang="en-US" altLang="zh-CN" dirty="0" smtClean="0"/>
          </a:p>
          <a:p>
            <a:r>
              <a:rPr lang="zh-CN" altLang="en-US" dirty="0" smtClean="0"/>
              <a:t>扫地机器人。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0920-5719-40DC-9C66-E909075FBB8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4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0920-5719-40DC-9C66-E909075FBB8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36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0920-5719-40DC-9C66-E909075FBB8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84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定量的测试结果。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0920-5719-40DC-9C66-E909075FBB8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08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定量的测试结果。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0920-5719-40DC-9C66-E909075FBB8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8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定量的测试结果。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30920-5719-40DC-9C66-E909075FBB8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7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6232-8ED3-4CD6-A905-0A93030DADD1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6C345-4081-4962-8B66-734299B3D75D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E4F1-B7D4-4243-B41A-D3C4702AF3C5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userDrawn="1">
  <p:cSld name="tx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 flipH="1">
            <a:off x="0" y="1125383"/>
            <a:ext cx="9144000" cy="57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5" name="Shape 15"/>
          <p:cNvSpPr/>
          <p:nvPr/>
        </p:nvSpPr>
        <p:spPr>
          <a:xfrm flipH="1">
            <a:off x="4526627" y="332656"/>
            <a:ext cx="4617372" cy="790108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6" name="Shape 16"/>
          <p:cNvSpPr/>
          <p:nvPr/>
        </p:nvSpPr>
        <p:spPr>
          <a:xfrm rot="10800000">
            <a:off x="4526627" y="1124745"/>
            <a:ext cx="4617372" cy="75961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848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indent="0" algn="ctr" rtl="0">
              <a:spcBef>
                <a:spcPts val="0"/>
              </a:spcBef>
              <a:buSzPct val="100000"/>
              <a:buFont typeface="Georgia"/>
              <a:buNone/>
              <a:defRPr sz="4800" b="1">
                <a:solidFill>
                  <a:schemeClr val="l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sz="48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68760"/>
            <a:ext cx="8229600" cy="5299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rtl="0">
              <a:buSzPct val="70000"/>
              <a:buFont typeface="Wingdings" pitchFamily="2" charset="2"/>
              <a:buChar char="l"/>
              <a:defRPr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043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0BC-6DA3-4871-81AE-A11551B1CF8D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D784-944B-409A-9B98-A4E4AF952FCD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DEB5-5F11-4A4E-AA2F-EDB22490E6A7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8EFDD-ADE7-43B2-8410-3E6D200718AE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B2C0-ED34-4E6C-806A-5CCD2812B68F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94071" y="6492875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3E84-84AC-4512-B4C6-F83C21B42611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7AA6-0DEB-4179-9CCA-C4E99FE1BEAF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C295-ADCE-4942-9C27-B99AEB768579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8229600" cy="5217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C9ABC-AEA3-4E47-B48F-2384852F9B42}" type="datetime1">
              <a:rPr lang="zh-CN" altLang="en-US" smtClean="0"/>
              <a:t>2018/10/11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648108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emf"/><Relationship Id="rId5" Type="http://schemas.openxmlformats.org/officeDocument/2006/relationships/image" Target="../media/image3.gif"/><Relationship Id="rId4" Type="http://schemas.openxmlformats.org/officeDocument/2006/relationships/image" Target="../media/image2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医学图像人工智能分析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冯建江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 自动化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</a:p>
        </p:txBody>
      </p:sp>
      <p:sp>
        <p:nvSpPr>
          <p:cNvPr id="4" name="矩形 3"/>
          <p:cNvSpPr/>
          <p:nvPr/>
        </p:nvSpPr>
        <p:spPr>
          <a:xfrm>
            <a:off x="1982989" y="5805264"/>
            <a:ext cx="5178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中国医师协会临床精准医疗专业委员会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年会</a:t>
            </a:r>
          </a:p>
          <a:p>
            <a:pPr algn="ctr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暨第三届肿瘤精准医学高峰论坛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济南 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2018.10.12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86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我们在医学图像分析方面的研究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71" y="3739961"/>
            <a:ext cx="2502253" cy="2269250"/>
          </a:xfrm>
          <a:prstGeom prst="rect">
            <a:avLst/>
          </a:prstGeom>
        </p:spPr>
      </p:pic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4" y="3829636"/>
            <a:ext cx="3299540" cy="21053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4984" y="548680"/>
            <a:ext cx="2483330" cy="2269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932053"/>
            <a:ext cx="1537449" cy="22846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932053"/>
            <a:ext cx="859163" cy="22846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直接箭头连接符 14"/>
          <p:cNvCxnSpPr>
            <a:stCxn id="4" idx="3"/>
            <a:endCxn id="5" idx="1"/>
          </p:cNvCxnSpPr>
          <p:nvPr/>
        </p:nvCxnSpPr>
        <p:spPr>
          <a:xfrm>
            <a:off x="6109449" y="2074397"/>
            <a:ext cx="4787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46802" y="321674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冠</a:t>
            </a: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脉分析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39089" y="605630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腔镜</a:t>
            </a: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视频理解</a:t>
            </a:r>
          </a:p>
        </p:txBody>
      </p:sp>
      <p:sp>
        <p:nvSpPr>
          <p:cNvPr id="22" name="矩形 21"/>
          <p:cNvSpPr/>
          <p:nvPr/>
        </p:nvSpPr>
        <p:spPr>
          <a:xfrm>
            <a:off x="4716016" y="3216741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主动脉夹层分析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67265" y="607413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胰腺癌诊断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2" name="图片 1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70" y="932053"/>
            <a:ext cx="2502253" cy="22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冠状动脉分割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184" y="908720"/>
            <a:ext cx="8507288" cy="5217443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我国冠心病患者</a:t>
            </a:r>
            <a:r>
              <a:rPr lang="en-US" altLang="zh-CN" sz="2800" dirty="0" smtClean="0"/>
              <a:t>1100</a:t>
            </a:r>
            <a:r>
              <a:rPr lang="zh-CN" altLang="en-US" sz="2800" dirty="0" smtClean="0"/>
              <a:t>万，死亡人数</a:t>
            </a:r>
            <a:r>
              <a:rPr lang="en-US" altLang="zh-CN" sz="2800" dirty="0" smtClean="0"/>
              <a:t>150</a:t>
            </a:r>
            <a:r>
              <a:rPr lang="zh-CN" altLang="en-US" sz="2800" dirty="0" smtClean="0"/>
              <a:t>余万</a:t>
            </a:r>
            <a:endParaRPr lang="en-US" altLang="zh-CN" sz="2800" dirty="0" smtClean="0"/>
          </a:p>
          <a:p>
            <a:r>
              <a:rPr lang="zh-CN" altLang="en-US" sz="2800" dirty="0" smtClean="0"/>
              <a:t>冠脉</a:t>
            </a:r>
            <a:r>
              <a:rPr lang="en-US" altLang="zh-CN" sz="2800" dirty="0" smtClean="0"/>
              <a:t>CTA</a:t>
            </a:r>
            <a:r>
              <a:rPr lang="zh-CN" altLang="en-US" sz="2800" dirty="0"/>
              <a:t>无</a:t>
            </a:r>
            <a:r>
              <a:rPr lang="zh-CN" altLang="en-US" sz="2800" dirty="0" smtClean="0"/>
              <a:t>创、分辨率高，日益普及</a:t>
            </a:r>
            <a:endParaRPr lang="en-US" altLang="zh-CN" sz="2800" dirty="0" smtClean="0"/>
          </a:p>
          <a:p>
            <a:r>
              <a:rPr lang="zh-CN" altLang="en-US" sz="2800" dirty="0" smtClean="0"/>
              <a:t>冠脉分割：从冠脉</a:t>
            </a:r>
            <a:r>
              <a:rPr lang="en-US" altLang="zh-CN" sz="2800" dirty="0" smtClean="0"/>
              <a:t>CTA</a:t>
            </a:r>
            <a:r>
              <a:rPr lang="zh-CN" altLang="en-US" sz="2800" dirty="0" smtClean="0"/>
              <a:t>体数据中提取冠脉三维模型</a:t>
            </a:r>
            <a:endParaRPr lang="en-US" altLang="zh-CN" sz="2800" dirty="0" smtClean="0"/>
          </a:p>
          <a:p>
            <a:r>
              <a:rPr lang="zh-CN" altLang="en-US" sz="2800" dirty="0"/>
              <a:t>分割</a:t>
            </a:r>
            <a:r>
              <a:rPr lang="zh-CN" altLang="en-US" sz="2800" dirty="0" smtClean="0"/>
              <a:t>用途</a:t>
            </a:r>
            <a:r>
              <a:rPr lang="zh-CN" altLang="en-US" sz="2800" dirty="0"/>
              <a:t>：可视化、病变检测、血液动力学</a:t>
            </a:r>
            <a:r>
              <a:rPr lang="zh-CN" altLang="en-US" sz="2800" dirty="0" smtClean="0"/>
              <a:t>仿真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85" y="3068960"/>
            <a:ext cx="3624855" cy="33123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2340" r="8992" b="4038"/>
          <a:stretch/>
        </p:blipFill>
        <p:spPr>
          <a:xfrm>
            <a:off x="611560" y="3068960"/>
            <a:ext cx="3560796" cy="3312368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7" idx="3"/>
            <a:endCxn id="6" idx="1"/>
          </p:cNvCxnSpPr>
          <p:nvPr/>
        </p:nvCxnSpPr>
        <p:spPr>
          <a:xfrm>
            <a:off x="4172356" y="4725144"/>
            <a:ext cx="7352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7504" y="6495263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中国心血管病报告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3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冠状动脉分割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1" y="908720"/>
            <a:ext cx="8713413" cy="5217443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挑战：血管形态复杂、病变、</a:t>
            </a:r>
            <a:r>
              <a:rPr lang="zh-CN" altLang="en-US" sz="2800" dirty="0"/>
              <a:t>手术</a:t>
            </a:r>
            <a:r>
              <a:rPr lang="zh-CN" altLang="en-US" sz="2800" dirty="0" smtClean="0"/>
              <a:t>、对比</a:t>
            </a:r>
            <a:r>
              <a:rPr lang="zh-CN" altLang="en-US" sz="2800" dirty="0"/>
              <a:t>剂、噪声、运动</a:t>
            </a:r>
            <a:r>
              <a:rPr lang="zh-CN" altLang="en-US" sz="2800" dirty="0" smtClean="0"/>
              <a:t>模糊、周围相似</a:t>
            </a:r>
            <a:r>
              <a:rPr lang="zh-CN" altLang="en-US" sz="2800" dirty="0"/>
              <a:t>结构</a:t>
            </a:r>
            <a:endParaRPr lang="en-US" altLang="zh-CN" sz="2800" dirty="0" smtClean="0"/>
          </a:p>
          <a:p>
            <a:r>
              <a:rPr lang="zh-CN" altLang="en-US" sz="2800" dirty="0" smtClean="0"/>
              <a:t>现状：传统</a:t>
            </a:r>
            <a:r>
              <a:rPr lang="zh-CN" altLang="en-US" sz="2800" dirty="0"/>
              <a:t>算法对</a:t>
            </a:r>
            <a:r>
              <a:rPr lang="zh-CN" altLang="en-US" sz="2800" dirty="0" smtClean="0"/>
              <a:t>血管和干扰因素的鉴别能力弱，性能不理想（误检、漏检多，尤其是患者）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内容占位符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34" y="2992174"/>
            <a:ext cx="3584914" cy="32835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84970" y="6290156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经典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Frangi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滤波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2340" r="8992" b="4038"/>
          <a:stretch/>
        </p:blipFill>
        <p:spPr>
          <a:xfrm>
            <a:off x="607431" y="2977788"/>
            <a:ext cx="3560796" cy="3312368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8" idx="3"/>
            <a:endCxn id="6" idx="1"/>
          </p:cNvCxnSpPr>
          <p:nvPr/>
        </p:nvCxnSpPr>
        <p:spPr>
          <a:xfrm>
            <a:off x="4168227" y="4633972"/>
            <a:ext cx="8513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1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27" y="620688"/>
            <a:ext cx="7071281" cy="31843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冠状动脉分割算法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3805056"/>
            <a:ext cx="8712968" cy="2936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 smtClean="0"/>
              <a:t>利用</a:t>
            </a:r>
            <a:r>
              <a:rPr lang="zh-CN" altLang="en-US" sz="2800" dirty="0"/>
              <a:t>专家标注数据，训练深度网络（</a:t>
            </a:r>
            <a:r>
              <a:rPr lang="en-US" altLang="zh-CN" sz="2800" dirty="0"/>
              <a:t>3D U-net</a:t>
            </a:r>
            <a:r>
              <a:rPr lang="zh-CN" altLang="en-US" sz="2800" dirty="0"/>
              <a:t>）以区分血管与干扰</a:t>
            </a:r>
            <a:r>
              <a:rPr lang="zh-CN" altLang="en-US" sz="2800" dirty="0" smtClean="0"/>
              <a:t>因素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网络设计思想：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网络窗口覆盖较大范围，为分割提供足够鉴别信息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网络与位置无关，降低对于大量标注样本的需求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冠</a:t>
            </a:r>
            <a:r>
              <a:rPr lang="zh-CN" altLang="en-US" sz="2800" dirty="0"/>
              <a:t>脉在空间中的分布</a:t>
            </a:r>
            <a:r>
              <a:rPr lang="zh-CN" altLang="en-US" sz="2800" dirty="0" smtClean="0"/>
              <a:t>规律作为网络的输入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68662" y="5013176"/>
            <a:ext cx="8713413" cy="10081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41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冠状动脉分割性能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75446"/>
            <a:ext cx="4329635" cy="396572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75446"/>
            <a:ext cx="4339846" cy="39657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21785" y="5013176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经典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Frangi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滤波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75656" y="50131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02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冠状动脉分割性能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39552" y="5621093"/>
            <a:ext cx="8856984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 smtClean="0"/>
              <a:t>以专家手工分割作为标准，对比我们方法和经典的</a:t>
            </a:r>
            <a:r>
              <a:rPr lang="en-US" altLang="zh-CN" sz="2800" dirty="0" err="1" smtClean="0"/>
              <a:t>Frangi</a:t>
            </a:r>
            <a:r>
              <a:rPr lang="zh-CN" altLang="en-US" sz="2800" dirty="0" smtClean="0"/>
              <a:t>方法的分割性能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09" y="836712"/>
            <a:ext cx="6357781" cy="47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冠状动脉分割性能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90364" y="5726549"/>
            <a:ext cx="8363272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 smtClean="0"/>
              <a:t>与经典的</a:t>
            </a:r>
            <a:r>
              <a:rPr lang="en-US" altLang="zh-CN" sz="2800" dirty="0" smtClean="0"/>
              <a:t>Frangi</a:t>
            </a:r>
            <a:r>
              <a:rPr lang="zh-CN" altLang="en-US" sz="2800" dirty="0" smtClean="0"/>
              <a:t>滤波相比，我们的方法不仅能够去除大量的冗余，在出现断裂的位置也表现出更好的性能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6712"/>
            <a:ext cx="3960000" cy="39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376" y="846022"/>
            <a:ext cx="3960000" cy="39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34858">
            <a:off x="2990802" y="2446236"/>
            <a:ext cx="375240" cy="5991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34858">
            <a:off x="7148386" y="2446237"/>
            <a:ext cx="375240" cy="5991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34858">
            <a:off x="2690240" y="3324604"/>
            <a:ext cx="375240" cy="5991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34858">
            <a:off x="6788375" y="3211503"/>
            <a:ext cx="375240" cy="59917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927897" y="48654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0179" y="4861847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经典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Frangi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滤波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8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冠状动脉分割性能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5305625"/>
            <a:ext cx="8363272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2D</a:t>
            </a:r>
            <a:r>
              <a:rPr lang="zh-CN" altLang="en-US" sz="2800" dirty="0" smtClean="0"/>
              <a:t>平面上我们方法的分割结果更贴近现实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6" y="1431612"/>
            <a:ext cx="1800000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423496"/>
            <a:ext cx="180000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224" y="1362331"/>
            <a:ext cx="1719000" cy="34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1349646"/>
            <a:ext cx="1719000" cy="3420000"/>
          </a:xfrm>
          <a:prstGeom prst="rect">
            <a:avLst/>
          </a:prstGeom>
        </p:spPr>
      </p:pic>
      <p:sp>
        <p:nvSpPr>
          <p:cNvPr id="17" name="内容占位符 5"/>
          <p:cNvSpPr txBox="1">
            <a:spLocks/>
          </p:cNvSpPr>
          <p:nvPr/>
        </p:nvSpPr>
        <p:spPr>
          <a:xfrm>
            <a:off x="755776" y="4073373"/>
            <a:ext cx="4028428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 smtClean="0"/>
              <a:t>黄色</a:t>
            </a:r>
            <a:r>
              <a:rPr lang="en-US" altLang="zh-CN" sz="2800" dirty="0" smtClean="0"/>
              <a:t>-Frangi</a:t>
            </a:r>
            <a:r>
              <a:rPr lang="zh-CN" altLang="en-US" sz="2800" dirty="0" smtClean="0"/>
              <a:t>滤波的结果红色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我们方法</a:t>
            </a:r>
            <a:r>
              <a:rPr lang="zh-CN" altLang="en-US" sz="2800" dirty="0"/>
              <a:t>的结果</a:t>
            </a:r>
          </a:p>
        </p:txBody>
      </p:sp>
    </p:spTree>
    <p:extLst>
      <p:ext uri="{BB962C8B-B14F-4D97-AF65-F5344CB8AC3E}">
        <p14:creationId xmlns:p14="http://schemas.microsoft.com/office/powerpoint/2010/main" val="303167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40652</TotalTime>
  <Words>529</Words>
  <Application>Microsoft Office PowerPoint</Application>
  <PresentationFormat>全屏显示(4:3)</PresentationFormat>
  <Paragraphs>70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黑体</vt:lpstr>
      <vt:lpstr>宋体</vt:lpstr>
      <vt:lpstr>微软雅黑</vt:lpstr>
      <vt:lpstr>Arial</vt:lpstr>
      <vt:lpstr>Calibri</vt:lpstr>
      <vt:lpstr>Georgia</vt:lpstr>
      <vt:lpstr>Times New Roman</vt:lpstr>
      <vt:lpstr>Wingdings</vt:lpstr>
      <vt:lpstr>Office 主题</vt:lpstr>
      <vt:lpstr>医学图像人工智能分析</vt:lpstr>
      <vt:lpstr>我们在医学图像分析方面的研究</vt:lpstr>
      <vt:lpstr>冠状动脉分割</vt:lpstr>
      <vt:lpstr>冠状动脉分割</vt:lpstr>
      <vt:lpstr>冠状动脉分割算法</vt:lpstr>
      <vt:lpstr>冠状动脉分割性能</vt:lpstr>
      <vt:lpstr>冠状动脉分割性能</vt:lpstr>
      <vt:lpstr>冠状动脉分割性能</vt:lpstr>
      <vt:lpstr>冠状动脉分割性能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duan yj</cp:lastModifiedBy>
  <cp:revision>2439</cp:revision>
  <cp:lastPrinted>2017-09-21T05:04:49Z</cp:lastPrinted>
  <dcterms:modified xsi:type="dcterms:W3CDTF">2018-10-11T12:36:54Z</dcterms:modified>
</cp:coreProperties>
</file>